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5" r:id="rId4"/>
    <p:sldId id="289" r:id="rId5"/>
    <p:sldId id="284" r:id="rId6"/>
    <p:sldId id="286" r:id="rId7"/>
    <p:sldId id="290" r:id="rId8"/>
    <p:sldId id="288" r:id="rId9"/>
    <p:sldId id="292" r:id="rId10"/>
    <p:sldId id="29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>
      <p:cViewPr varScale="1">
        <p:scale>
          <a:sx n="79" d="100"/>
          <a:sy n="79" d="100"/>
        </p:scale>
        <p:origin x="114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5" d="100"/>
          <a:sy n="75" d="100"/>
        </p:scale>
        <p:origin x="301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762B48F5-BACC-47D6-A0F7-82FBF9C6BC85}" type="datetimeFigureOut">
              <a:rPr kumimoji="1" lang="en-US" altLang="ja-JP"/>
              <a:t>4/13/2015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45ACAF8E-318A-4EFE-8633-D9E72ABCE0ED}" type="slidenum">
              <a:rPr kumimoji="1" lang="ja-JP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0CB1CD00-5424-4675-AB18-2C419B060449}" type="datetimeFigureOut">
              <a:t>2015/4/13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5EE2CF44-2B13-41B4-A334-1CDF534EEBBF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 userDrawn="1"/>
        </p:nvSpPr>
        <p:spPr bwMode="gray">
          <a:xfrm>
            <a:off x="-1588" y="2825016"/>
            <a:ext cx="12188952" cy="3180930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sp>
        <p:nvSpPr>
          <p:cNvPr id="7" name="長方形 6"/>
          <p:cNvSpPr/>
          <p:nvPr userDrawn="1"/>
        </p:nvSpPr>
        <p:spPr bwMode="black">
          <a:xfrm>
            <a:off x="-1588" y="3075709"/>
            <a:ext cx="12188952" cy="263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 bwMode="white">
          <a:xfrm>
            <a:off x="1066800" y="3165763"/>
            <a:ext cx="10058400" cy="1711037"/>
          </a:xfrm>
        </p:spPr>
        <p:txBody>
          <a:bodyPr anchor="b">
            <a:normAutofit/>
          </a:bodyPr>
          <a:lstStyle>
            <a:lvl1pPr algn="l" latinLnBrk="0">
              <a:lnSpc>
                <a:spcPct val="80000"/>
              </a:lnSpc>
              <a:defRPr kumimoji="1" lang="ja-JP" sz="5400">
                <a:solidFill>
                  <a:schemeClr val="tx1"/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 bwMode="white">
          <a:xfrm>
            <a:off x="1066800" y="4953000"/>
            <a:ext cx="10058400" cy="6858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kumimoji="1" lang="ja-JP" sz="2000">
                <a:solidFill>
                  <a:schemeClr val="accent1"/>
                </a:solidFill>
                <a:latin typeface="+mj-lt"/>
              </a:defRPr>
            </a:lvl1pPr>
            <a:lvl2pPr marL="457200" indent="0" algn="ctr" latinLnBrk="0">
              <a:buNone/>
              <a:defRPr kumimoji="1" lang="ja-JP" sz="2000"/>
            </a:lvl2pPr>
            <a:lvl3pPr marL="914400" indent="0" algn="ctr" latinLnBrk="0">
              <a:buNone/>
              <a:defRPr kumimoji="1" lang="ja-JP" sz="1800"/>
            </a:lvl3pPr>
            <a:lvl4pPr marL="1371600" indent="0" algn="ctr" latinLnBrk="0">
              <a:buNone/>
              <a:defRPr kumimoji="1" lang="ja-JP" sz="1600"/>
            </a:lvl4pPr>
            <a:lvl5pPr marL="1828800" indent="0" algn="ctr" latinLnBrk="0">
              <a:buNone/>
              <a:defRPr kumimoji="1" lang="ja-JP" sz="1600"/>
            </a:lvl5pPr>
            <a:lvl6pPr marL="2286000" indent="0" algn="ctr" latinLnBrk="0">
              <a:buNone/>
              <a:defRPr kumimoji="1" lang="ja-JP" sz="1600"/>
            </a:lvl6pPr>
            <a:lvl7pPr marL="2743200" indent="0" algn="ctr" latinLnBrk="0">
              <a:buNone/>
              <a:defRPr kumimoji="1" lang="ja-JP" sz="1600"/>
            </a:lvl7pPr>
            <a:lvl8pPr marL="3200400" indent="0" algn="ctr" latinLnBrk="0">
              <a:buNone/>
              <a:defRPr kumimoji="1" lang="ja-JP" sz="1600"/>
            </a:lvl8pPr>
            <a:lvl9pPr marL="3657600" indent="0" algn="ctr" latinLnBrk="0">
              <a:buNone/>
              <a:defRPr kumimoji="1" lang="ja-JP"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2015/4/13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1943100" cy="563880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24000" y="457199"/>
            <a:ext cx="7048500" cy="563880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2015/4/13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latinLnBrk="0">
              <a:def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37CC0096-1860-4642-9CD2-0079EA5E7CD1}" type="datetimeFigureOut">
              <a:rPr lang="en-US" altLang="ja-JP" smtClean="0"/>
              <a:pPr/>
              <a:t>4/13/2015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E31375A4-56A4-47D6-9801-1991572033F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0" y="1828800"/>
            <a:ext cx="9144000" cy="2743200"/>
          </a:xfrm>
        </p:spPr>
        <p:txBody>
          <a:bodyPr anchor="b">
            <a:normAutofit/>
          </a:bodyPr>
          <a:lstStyle>
            <a:lvl1pPr latinLnBrk="0">
              <a:defRPr kumimoji="1" lang="ja-JP" sz="5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506537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00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 latinLnBrk="0">
              <a:buNone/>
              <a:defRPr kumimoji="1" lang="ja-JP" sz="2000"/>
            </a:lvl2pPr>
            <a:lvl3pPr marL="914400" indent="0" latinLnBrk="0">
              <a:buNone/>
              <a:defRPr kumimoji="1" lang="ja-JP" sz="1800"/>
            </a:lvl3pPr>
            <a:lvl4pPr marL="1371600" indent="0" latinLnBrk="0">
              <a:buNone/>
              <a:defRPr kumimoji="1" lang="ja-JP" sz="1600"/>
            </a:lvl4pPr>
            <a:lvl5pPr marL="1828800" indent="0" latinLnBrk="0">
              <a:buNone/>
              <a:defRPr kumimoji="1" lang="ja-JP" sz="1600"/>
            </a:lvl5pPr>
            <a:lvl6pPr marL="2286000" indent="0" latinLnBrk="0">
              <a:buNone/>
              <a:defRPr kumimoji="1" lang="ja-JP" sz="1600"/>
            </a:lvl6pPr>
            <a:lvl7pPr marL="2743200" indent="0" latinLnBrk="0">
              <a:buNone/>
              <a:defRPr kumimoji="1" lang="ja-JP" sz="1600"/>
            </a:lvl7pPr>
            <a:lvl8pPr marL="3200400" indent="0" latinLnBrk="0">
              <a:buNone/>
              <a:defRPr kumimoji="1" lang="ja-JP" sz="1600"/>
            </a:lvl8pPr>
            <a:lvl9pPr marL="3657600" indent="0" latinLnBrk="0">
              <a:buNone/>
              <a:defRPr kumimoji="1" lang="ja-JP"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43400" cy="4270375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24600" y="1825625"/>
            <a:ext cx="4343400" cy="4270375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2015/4/13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7048" y="457200"/>
            <a:ext cx="9144000" cy="114300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7048" y="1828800"/>
            <a:ext cx="4343400" cy="68580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27048" y="2514600"/>
            <a:ext cx="4343400" cy="3581401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327648" y="1828800"/>
            <a:ext cx="4343400" cy="68580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327648" y="2514600"/>
            <a:ext cx="4343400" cy="3581401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2015/4/13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2015/4/13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2015/4/13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と説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 latinLnBrk="0">
              <a:defRPr kumimoji="1" lang="ja-JP" sz="3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 latinLnBrk="0">
              <a:spcBef>
                <a:spcPts val="0"/>
              </a:spcBef>
              <a:buNone/>
              <a:defRPr kumimoji="1" lang="ja-JP" sz="1600"/>
            </a:lvl1pPr>
            <a:lvl2pPr marL="457200" indent="0" latinLnBrk="0">
              <a:buNone/>
              <a:defRPr kumimoji="1" lang="ja-JP" sz="1400"/>
            </a:lvl2pPr>
            <a:lvl3pPr marL="914400" indent="0" latinLnBrk="0">
              <a:buNone/>
              <a:defRPr kumimoji="1" lang="ja-JP" sz="1200"/>
            </a:lvl3pPr>
            <a:lvl4pPr marL="1371600" indent="0" latinLnBrk="0">
              <a:buNone/>
              <a:defRPr kumimoji="1" lang="ja-JP" sz="1000"/>
            </a:lvl4pPr>
            <a:lvl5pPr marL="1828800" indent="0" latinLnBrk="0">
              <a:buNone/>
              <a:defRPr kumimoji="1" lang="ja-JP" sz="1000"/>
            </a:lvl5pPr>
            <a:lvl6pPr marL="2286000" indent="0" latinLnBrk="0">
              <a:buNone/>
              <a:defRPr kumimoji="1" lang="ja-JP" sz="1000"/>
            </a:lvl6pPr>
            <a:lvl7pPr marL="2743200" indent="0" latinLnBrk="0">
              <a:buNone/>
              <a:defRPr kumimoji="1" lang="ja-JP" sz="1000"/>
            </a:lvl7pPr>
            <a:lvl8pPr marL="3200400" indent="0" latinLnBrk="0">
              <a:buNone/>
              <a:defRPr kumimoji="1" lang="ja-JP" sz="1000"/>
            </a:lvl8pPr>
            <a:lvl9pPr marL="3657600" indent="0" latinLnBrk="0">
              <a:buNone/>
              <a:defRPr kumimoji="1" lang="ja-JP"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2015/4/13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写真と説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 userDrawn="1"/>
        </p:nvSpPr>
        <p:spPr bwMode="blackWhite">
          <a:xfrm>
            <a:off x="644091" y="640080"/>
            <a:ext cx="6675120" cy="557784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97952" y="1600200"/>
            <a:ext cx="3127248" cy="1828800"/>
          </a:xfrm>
        </p:spPr>
        <p:txBody>
          <a:bodyPr anchor="b">
            <a:normAutofit/>
          </a:bodyPr>
          <a:lstStyle>
            <a:lvl1pPr latinLnBrk="0">
              <a:defRPr kumimoji="1" lang="ja-JP" sz="3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781251" y="777240"/>
            <a:ext cx="6400800" cy="530352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kumimoji="1" lang="ja-JP" sz="20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997952" y="3429000"/>
            <a:ext cx="3127248" cy="1828800"/>
          </a:xfrm>
        </p:spPr>
        <p:txBody>
          <a:bodyPr/>
          <a:lstStyle>
            <a:lvl1pPr marL="0" indent="0" latinLnBrk="0">
              <a:spcBef>
                <a:spcPts val="0"/>
              </a:spcBef>
              <a:buNone/>
              <a:defRPr kumimoji="1" lang="ja-JP" sz="1600"/>
            </a:lvl1pPr>
            <a:lvl2pPr marL="457200" indent="0" latinLnBrk="0">
              <a:buNone/>
              <a:defRPr kumimoji="1" lang="ja-JP" sz="1400"/>
            </a:lvl2pPr>
            <a:lvl3pPr marL="914400" indent="0" latinLnBrk="0">
              <a:buNone/>
              <a:defRPr kumimoji="1" lang="ja-JP" sz="1200"/>
            </a:lvl3pPr>
            <a:lvl4pPr marL="1371600" indent="0" latinLnBrk="0">
              <a:buNone/>
              <a:defRPr kumimoji="1" lang="ja-JP" sz="1000"/>
            </a:lvl4pPr>
            <a:lvl5pPr marL="1828800" indent="0" latinLnBrk="0">
              <a:buNone/>
              <a:defRPr kumimoji="1" lang="ja-JP" sz="1000"/>
            </a:lvl5pPr>
            <a:lvl6pPr marL="2286000" indent="0" latinLnBrk="0">
              <a:buNone/>
              <a:defRPr kumimoji="1" lang="ja-JP" sz="1000"/>
            </a:lvl6pPr>
            <a:lvl7pPr marL="2743200" indent="0" latinLnBrk="0">
              <a:buNone/>
              <a:defRPr kumimoji="1" lang="ja-JP" sz="1000"/>
            </a:lvl7pPr>
            <a:lvl8pPr marL="3200400" indent="0" latinLnBrk="0">
              <a:buNone/>
              <a:defRPr kumimoji="1" lang="ja-JP" sz="1000"/>
            </a:lvl8pPr>
            <a:lvl9pPr marL="3657600" indent="0" latinLnBrk="0">
              <a:buNone/>
              <a:defRPr kumimoji="1" lang="ja-JP"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2015/4/13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610600" y="6362700"/>
            <a:ext cx="9906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800">
                <a:solidFill>
                  <a:schemeClr val="tx1">
                    <a:lumMod val="8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37CC0096-1860-4642-9CD2-0079EA5E7CD1}" type="datetimeFigureOut">
              <a:rPr lang="en-US" altLang="ja-JP" smtClean="0"/>
              <a:pPr/>
              <a:t>4/13/2015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524000" y="6362700"/>
            <a:ext cx="6881553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800">
                <a:solidFill>
                  <a:schemeClr val="tx1">
                    <a:lumMod val="8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829800" y="6362700"/>
            <a:ext cx="8382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800">
                <a:solidFill>
                  <a:schemeClr val="tx1">
                    <a:lumMod val="8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E31375A4-56A4-47D6-9801-1991572033F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ja-JP" sz="3400" kern="1200">
          <a:solidFill>
            <a:schemeClr val="accent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kumimoji="1" lang="ja-JP" sz="2000" kern="1200">
          <a:solidFill>
            <a:schemeClr val="tx1">
              <a:lumMod val="8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kumimoji="1" lang="ja-JP" sz="1800" kern="1200">
          <a:solidFill>
            <a:schemeClr val="tx1">
              <a:lumMod val="8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kumimoji="1" lang="ja-JP" sz="1600" kern="1200">
          <a:solidFill>
            <a:schemeClr val="tx1">
              <a:lumMod val="8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kumimoji="1" lang="ja-JP" sz="1400" kern="1200">
          <a:solidFill>
            <a:schemeClr val="tx1">
              <a:lumMod val="8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5087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kumimoji="1" lang="ja-JP" sz="1400" kern="1200">
          <a:solidFill>
            <a:schemeClr val="tx1">
              <a:lumMod val="8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317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060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1152">
          <p15:clr>
            <a:srgbClr val="F26B43"/>
          </p15:clr>
        </p15:guide>
        <p15:guide id="5" orient="horz" pos="3840">
          <p15:clr>
            <a:srgbClr val="F26B43"/>
          </p15:clr>
        </p15:guide>
        <p15:guide id="6" orient="horz" pos="288">
          <p15:clr>
            <a:srgbClr val="F26B43"/>
          </p15:clr>
        </p15:guide>
        <p15:guide id="7" pos="6720">
          <p15:clr>
            <a:srgbClr val="F26B43"/>
          </p15:clr>
        </p15:guide>
        <p15:guide id="8" pos="960">
          <p15:clr>
            <a:srgbClr val="F26B43"/>
          </p15:clr>
        </p15:guide>
        <p15:guide id="9" pos="672">
          <p15:clr>
            <a:srgbClr val="F26B43"/>
          </p15:clr>
        </p15:guide>
        <p15:guide id="10" pos="7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情報システム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及び演習</a:t>
            </a:r>
            <a:endParaRPr kumimoji="1"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第一回　データベースの概要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24245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情報システム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及び演習</a:t>
            </a:r>
            <a:endParaRPr kumimoji="1" lang="ja-JP" dirty="0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対象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経営学部</a:t>
            </a:r>
          </a:p>
          <a:p>
            <a:r>
              <a:rPr lang="ja-JP" altLang="en-US" dirty="0" smtClean="0"/>
              <a:t>担当</a:t>
            </a:r>
            <a:r>
              <a:rPr lang="en-US" altLang="ja-JP" dirty="0" smtClean="0"/>
              <a:t>: </a:t>
            </a:r>
            <a:r>
              <a:rPr lang="ja-JP" altLang="en-US" dirty="0" smtClean="0"/>
              <a:t>田村仁</a:t>
            </a:r>
            <a:r>
              <a:rPr lang="en-US" altLang="ja-JP" dirty="0" smtClean="0"/>
              <a:t>(</a:t>
            </a:r>
            <a:r>
              <a:rPr lang="ja-JP" altLang="en-US" dirty="0" smtClean="0"/>
              <a:t>非常勤</a:t>
            </a:r>
            <a:r>
              <a:rPr lang="en-US" altLang="ja-JP" dirty="0" smtClean="0"/>
              <a:t>)</a:t>
            </a:r>
            <a:endParaRPr kumimoji="1" lang="ja-JP" dirty="0"/>
          </a:p>
          <a:p>
            <a:r>
              <a:rPr lang="ja-JP" altLang="en-US" dirty="0" smtClean="0"/>
              <a:t>内容</a:t>
            </a:r>
            <a:r>
              <a:rPr lang="en-US" altLang="ja-JP" dirty="0" smtClean="0"/>
              <a:t>: </a:t>
            </a:r>
            <a:r>
              <a:rPr lang="ja-JP" altLang="en-US" dirty="0" smtClean="0"/>
              <a:t>データベースの基礎・</a:t>
            </a:r>
            <a:r>
              <a:rPr lang="en-US" altLang="ja-JP" dirty="0" smtClean="0"/>
              <a:t>MS-Access</a:t>
            </a:r>
            <a:r>
              <a:rPr lang="ja-JP" altLang="en-US" dirty="0" smtClean="0"/>
              <a:t>の操作方法</a:t>
            </a:r>
          </a:p>
          <a:p>
            <a:r>
              <a:rPr lang="ja-JP" altLang="en-US" dirty="0" smtClean="0"/>
              <a:t>目的</a:t>
            </a:r>
            <a:r>
              <a:rPr lang="en-US" altLang="ja-JP" dirty="0" smtClean="0"/>
              <a:t>: </a:t>
            </a:r>
            <a:endParaRPr lang="ja-JP" altLang="en-US" dirty="0" smtClean="0"/>
          </a:p>
          <a:p>
            <a:r>
              <a:rPr lang="ja-JP" altLang="en-US" dirty="0" smtClean="0"/>
              <a:t>できるようになること</a:t>
            </a:r>
            <a:r>
              <a:rPr lang="en-US" altLang="ja-JP" dirty="0" smtClean="0"/>
              <a:t>: </a:t>
            </a:r>
          </a:p>
          <a:p>
            <a:pPr lvl="1"/>
            <a:r>
              <a:rPr lang="ja-JP" altLang="en-US" dirty="0" smtClean="0"/>
              <a:t>データベースの基礎を理解できる．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MS-Access</a:t>
            </a:r>
            <a:r>
              <a:rPr lang="ja-JP" altLang="en-US" dirty="0" smtClean="0"/>
              <a:t>を用いたデータベースシステムを構築できる．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SQL</a:t>
            </a:r>
            <a:r>
              <a:rPr lang="ja-JP" altLang="en-US" dirty="0" smtClean="0"/>
              <a:t>を用いたデータベース操作ができる． </a:t>
            </a:r>
          </a:p>
          <a:p>
            <a:r>
              <a:rPr lang="ja-JP" altLang="en-US" dirty="0" smtClean="0"/>
              <a:t>今年から担当</a:t>
            </a:r>
          </a:p>
          <a:p>
            <a:endParaRPr kumimoji="1" lang="ja-JP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82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授業予定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4000" y="1746422"/>
            <a:ext cx="9144000" cy="42672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第一回　</a:t>
            </a:r>
            <a:r>
              <a:rPr lang="ja-JP" altLang="en-US" dirty="0"/>
              <a:t>データベースの基礎と</a:t>
            </a:r>
            <a:r>
              <a:rPr lang="en-US" altLang="ja-JP" dirty="0"/>
              <a:t>Access</a:t>
            </a:r>
            <a:r>
              <a:rPr kumimoji="1" lang="ja-JP" altLang="en-US" dirty="0" smtClean="0"/>
              <a:t>　　　　　第九回　</a:t>
            </a:r>
            <a:r>
              <a:rPr lang="ja-JP" altLang="en-US" dirty="0" smtClean="0"/>
              <a:t>クエリ応用演習</a:t>
            </a:r>
            <a:endParaRPr kumimoji="1" lang="ja-JP" altLang="en-US" dirty="0" smtClean="0"/>
          </a:p>
          <a:p>
            <a:r>
              <a:rPr lang="ja-JP" altLang="en-US" dirty="0" smtClean="0"/>
              <a:t>第二回　「テーブル」基礎演習　　　　　　　　　　第十回　</a:t>
            </a:r>
            <a:r>
              <a:rPr lang="ja-JP" altLang="en-US" dirty="0"/>
              <a:t>フォーム応用演習</a:t>
            </a:r>
            <a:endParaRPr lang="ja-JP" altLang="en-US" dirty="0" smtClean="0"/>
          </a:p>
          <a:p>
            <a:r>
              <a:rPr lang="ja-JP" altLang="en-US" dirty="0" smtClean="0"/>
              <a:t>第三回</a:t>
            </a:r>
            <a:r>
              <a:rPr lang="ja-JP" altLang="en-US" dirty="0"/>
              <a:t>　</a:t>
            </a:r>
            <a:r>
              <a:rPr lang="ja-JP" altLang="en-US" dirty="0" smtClean="0"/>
              <a:t>「クエリ」基礎演習　　　　　　　　　　　　第十一回　</a:t>
            </a:r>
            <a:r>
              <a:rPr lang="ja-JP" altLang="en-US" dirty="0"/>
              <a:t>レポート応用</a:t>
            </a:r>
            <a:r>
              <a:rPr lang="ja-JP" altLang="en-US" dirty="0" smtClean="0"/>
              <a:t>演習</a:t>
            </a:r>
          </a:p>
          <a:p>
            <a:r>
              <a:rPr lang="ja-JP" altLang="en-US" dirty="0" smtClean="0"/>
              <a:t>第四回　「フォーム」基礎演習　　　　　　　　　　第十二回　</a:t>
            </a:r>
            <a:r>
              <a:rPr lang="ja-JP" altLang="en-US" dirty="0"/>
              <a:t>マクロ</a:t>
            </a:r>
            <a:r>
              <a:rPr lang="ja-JP" altLang="en-US" dirty="0" smtClean="0"/>
              <a:t>演習</a:t>
            </a:r>
          </a:p>
          <a:p>
            <a:r>
              <a:rPr lang="ja-JP" altLang="en-US" dirty="0" smtClean="0"/>
              <a:t>第五回　「レポート」</a:t>
            </a:r>
            <a:r>
              <a:rPr lang="ja-JP" altLang="en-US" dirty="0"/>
              <a:t>基礎</a:t>
            </a:r>
            <a:r>
              <a:rPr lang="ja-JP" altLang="en-US" dirty="0" smtClean="0"/>
              <a:t>演習　　　　　　　　　　第十三回　</a:t>
            </a:r>
            <a:r>
              <a:rPr lang="ja-JP" altLang="en-US" dirty="0"/>
              <a:t>トランザクション</a:t>
            </a:r>
            <a:r>
              <a:rPr lang="ja-JP" altLang="en-US" dirty="0" smtClean="0"/>
              <a:t>制御</a:t>
            </a:r>
          </a:p>
          <a:p>
            <a:r>
              <a:rPr lang="ja-JP" altLang="en-US" dirty="0" smtClean="0"/>
              <a:t>六回　テーブルの正規化　　　　　　　　　　　　第十四回　総合演習</a:t>
            </a:r>
          </a:p>
          <a:p>
            <a:r>
              <a:rPr lang="ja-JP" altLang="en-US" dirty="0" smtClean="0"/>
              <a:t>第七回　テーブル応用演習　　　　　　　　　　　　</a:t>
            </a:r>
            <a:r>
              <a:rPr lang="ja-JP" altLang="en-US" dirty="0" smtClean="0">
                <a:solidFill>
                  <a:srgbClr val="FFFF00"/>
                </a:solidFill>
              </a:rPr>
              <a:t>期末試験</a:t>
            </a:r>
          </a:p>
          <a:p>
            <a:r>
              <a:rPr lang="ja-JP" altLang="en-US" dirty="0" smtClean="0"/>
              <a:t>第八回　</a:t>
            </a:r>
            <a:r>
              <a:rPr lang="en-US" altLang="ja-JP" dirty="0" smtClean="0"/>
              <a:t>SQL</a:t>
            </a:r>
            <a:r>
              <a:rPr lang="ja-JP" altLang="en-US" dirty="0" smtClean="0"/>
              <a:t>と関係演算</a:t>
            </a:r>
            <a:endParaRPr lang="ja-JP" altLang="en-US" dirty="0" smtClean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438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データベースとは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検索したり，変更</a:t>
            </a:r>
            <a:r>
              <a:rPr lang="ja-JP" altLang="en-US" dirty="0" smtClean="0"/>
              <a:t>したり，扱いやすいように整えた特定目的のデータの集合体</a:t>
            </a:r>
          </a:p>
          <a:p>
            <a:pPr lvl="1"/>
            <a:r>
              <a:rPr lang="ja-JP" altLang="en-US" dirty="0" smtClean="0"/>
              <a:t>⇒紙に記録された「帳簿」も一種のデータベース</a:t>
            </a:r>
          </a:p>
          <a:p>
            <a:r>
              <a:rPr kumimoji="1" lang="ja-JP" altLang="en-US" dirty="0" smtClean="0"/>
              <a:t>狭義には</a:t>
            </a:r>
            <a:r>
              <a:rPr lang="ja-JP" altLang="en-US" dirty="0" smtClean="0"/>
              <a:t>データベース管理システム</a:t>
            </a:r>
            <a:r>
              <a:rPr lang="en-US" altLang="ja-JP" dirty="0" smtClean="0"/>
              <a:t>(DBMS)</a:t>
            </a:r>
            <a:r>
              <a:rPr lang="ja-JP" altLang="en-US" dirty="0" smtClean="0"/>
              <a:t>を用いてコンピュータ上に作成されたもの</a:t>
            </a:r>
          </a:p>
          <a:p>
            <a:r>
              <a:rPr kumimoji="1" lang="ja-JP" altLang="en-US" dirty="0"/>
              <a:t>古典的</a:t>
            </a:r>
            <a:r>
              <a:rPr kumimoji="1" lang="ja-JP" altLang="en-US" dirty="0" smtClean="0"/>
              <a:t>なデータベースモデル</a:t>
            </a:r>
          </a:p>
          <a:p>
            <a:pPr lvl="1"/>
            <a:r>
              <a:rPr lang="ja-JP" altLang="en-US" dirty="0" smtClean="0"/>
              <a:t>リレーショナルデータベース</a:t>
            </a:r>
          </a:p>
        </p:txBody>
      </p:sp>
    </p:spTree>
    <p:extLst>
      <p:ext uri="{BB962C8B-B14F-4D97-AF65-F5344CB8AC3E}">
        <p14:creationId xmlns:p14="http://schemas.microsoft.com/office/powerpoint/2010/main" val="428476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リレーショナルデータベースモデル</a:t>
            </a:r>
            <a:endParaRPr kumimoji="1" lang="ja-JP" dirty="0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複数のエクセルの表をイメージしてください</a:t>
            </a:r>
          </a:p>
          <a:p>
            <a:r>
              <a:rPr lang="ja-JP" altLang="en-US" dirty="0"/>
              <a:t>表</a:t>
            </a:r>
            <a:r>
              <a:rPr lang="ja-JP" altLang="en-US" dirty="0" smtClean="0"/>
              <a:t>と表の間の関係</a:t>
            </a:r>
            <a:r>
              <a:rPr lang="en-US" altLang="ja-JP" dirty="0" smtClean="0"/>
              <a:t>(</a:t>
            </a:r>
            <a:r>
              <a:rPr lang="ja-JP" altLang="en-US" dirty="0" smtClean="0"/>
              <a:t>リレーションシップ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を定義→複数の表を連携</a:t>
            </a:r>
          </a:p>
          <a:p>
            <a:endParaRPr lang="ja-JP" altLang="en-US" dirty="0"/>
          </a:p>
          <a:p>
            <a:endParaRPr lang="ja-JP" altLang="en-US" dirty="0" smtClean="0"/>
          </a:p>
          <a:p>
            <a:endParaRPr lang="ja-JP" altLang="en-US" dirty="0"/>
          </a:p>
          <a:p>
            <a:endParaRPr lang="ja-JP" altLang="en-US" dirty="0" smtClean="0"/>
          </a:p>
          <a:p>
            <a:endParaRPr lang="ja-JP" altLang="en-US" dirty="0"/>
          </a:p>
          <a:p>
            <a:r>
              <a:rPr lang="ja-JP" altLang="en-US" dirty="0" smtClean="0"/>
              <a:t>単純な表だけを作成，利用時に必要な表は動的に作成→冗長な情報を削除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74850" y="2731690"/>
            <a:ext cx="5702975" cy="245706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07368" y="2708920"/>
            <a:ext cx="555591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76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SQL</a:t>
            </a:r>
            <a:r>
              <a:rPr lang="ja-JP" altLang="en-US" dirty="0" smtClean="0"/>
              <a:t>と</a:t>
            </a:r>
            <a:r>
              <a:rPr lang="ja-JP" altLang="en-US" dirty="0"/>
              <a:t>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データベース</a:t>
            </a:r>
            <a:r>
              <a:rPr kumimoji="1" lang="ja-JP" altLang="en-US" dirty="0" smtClean="0"/>
              <a:t>への問い合わせ言語</a:t>
            </a:r>
          </a:p>
          <a:p>
            <a:pPr lvl="1"/>
            <a:r>
              <a:rPr lang="ja-JP" altLang="en-US" dirty="0" smtClean="0"/>
              <a:t>複数の表を組合わせて必要な情報の条件を記述→クエリー「問い合わせ</a:t>
            </a:r>
            <a:r>
              <a:rPr lang="ja-JP" altLang="en-US" dirty="0" smtClean="0"/>
              <a:t>」</a:t>
            </a:r>
          </a:p>
          <a:p>
            <a:pPr lvl="1"/>
            <a:r>
              <a:rPr kumimoji="1" lang="ja-JP" altLang="en-US" dirty="0" smtClean="0"/>
              <a:t>データベースの更新</a:t>
            </a:r>
          </a:p>
          <a:p>
            <a:pPr lvl="1"/>
            <a:r>
              <a:rPr lang="ja-JP" altLang="en-US" dirty="0"/>
              <a:t>テーブル</a:t>
            </a:r>
            <a:r>
              <a:rPr lang="ja-JP" altLang="en-US" dirty="0" smtClean="0"/>
              <a:t>の定義</a:t>
            </a:r>
            <a:endParaRPr kumimoji="1" lang="ja-JP" altLang="en-US" dirty="0" smtClean="0"/>
          </a:p>
          <a:p>
            <a:r>
              <a:rPr lang="ja-JP" altLang="en-US" dirty="0" smtClean="0"/>
              <a:t>略語ではない　</a:t>
            </a:r>
          </a:p>
          <a:p>
            <a:pPr lvl="1"/>
            <a:r>
              <a:rPr lang="en-US" altLang="ja-JP" dirty="0" smtClean="0"/>
              <a:t>IBM</a:t>
            </a:r>
            <a:r>
              <a:rPr lang="ja-JP" altLang="en-US" dirty="0" smtClean="0"/>
              <a:t>の</a:t>
            </a:r>
            <a:r>
              <a:rPr lang="en-US" altLang="ja-JP" dirty="0" smtClean="0"/>
              <a:t>Structured </a:t>
            </a:r>
            <a:r>
              <a:rPr lang="en-US" altLang="ja-JP" dirty="0"/>
              <a:t>Query </a:t>
            </a:r>
            <a:r>
              <a:rPr lang="en-US" altLang="ja-JP" dirty="0" smtClean="0"/>
              <a:t>Language</a:t>
            </a:r>
            <a:r>
              <a:rPr lang="ja-JP" altLang="en-US" dirty="0" smtClean="0"/>
              <a:t>　が起源，その後標準</a:t>
            </a:r>
            <a:r>
              <a:rPr lang="en-US" altLang="ja-JP" dirty="0" smtClean="0"/>
              <a:t>SQL</a:t>
            </a:r>
            <a:r>
              <a:rPr lang="ja-JP" altLang="en-US" dirty="0" smtClean="0"/>
              <a:t>が作成</a:t>
            </a:r>
            <a:endParaRPr lang="en-US" altLang="ja-JP" dirty="0"/>
          </a:p>
          <a:p>
            <a:endParaRPr lang="ja-JP" altLang="en-US" dirty="0" smtClean="0"/>
          </a:p>
          <a:p>
            <a:r>
              <a:rPr lang="ja-JP" altLang="en-US" dirty="0" smtClean="0"/>
              <a:t>コンピュータ用</a:t>
            </a:r>
            <a:r>
              <a:rPr lang="ja-JP" altLang="en-US" dirty="0" smtClean="0"/>
              <a:t>の言語であるが，プログラミング言語ではない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05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MS-Access</a:t>
            </a:r>
            <a:endParaRPr kumimoji="1" lang="ja-JP" dirty="0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マイクロソフトのデータベース</a:t>
            </a:r>
          </a:p>
          <a:p>
            <a:pPr lvl="1"/>
            <a:r>
              <a:rPr kumimoji="1" lang="ja-JP" altLang="en-US" dirty="0" smtClean="0"/>
              <a:t>オフィスに含まれている</a:t>
            </a:r>
          </a:p>
          <a:p>
            <a:pPr lvl="1"/>
            <a:r>
              <a:rPr kumimoji="1" lang="ja-JP" altLang="en-US" dirty="0" smtClean="0"/>
              <a:t>必要最小限のデータベースの機能を含む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GUI</a:t>
            </a:r>
            <a:r>
              <a:rPr lang="ja-JP" altLang="en-US" dirty="0" smtClean="0"/>
              <a:t>により</a:t>
            </a:r>
            <a:r>
              <a:rPr lang="en-US" altLang="ja-JP" dirty="0" smtClean="0"/>
              <a:t>SQL</a:t>
            </a:r>
            <a:r>
              <a:rPr lang="ja-JP" altLang="en-US" dirty="0" smtClean="0"/>
              <a:t>を自動生成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フレーム</a:t>
            </a:r>
            <a:r>
              <a:rPr lang="en-US" altLang="ja-JP" dirty="0" smtClean="0"/>
              <a:t>(</a:t>
            </a:r>
            <a:r>
              <a:rPr lang="ja-JP" altLang="en-US" dirty="0" smtClean="0"/>
              <a:t>ボタンなどの</a:t>
            </a:r>
            <a:r>
              <a:rPr lang="en-US" altLang="ja-JP" dirty="0" smtClean="0"/>
              <a:t>GUI</a:t>
            </a:r>
            <a:r>
              <a:rPr lang="ja-JP" altLang="en-US" dirty="0" smtClean="0"/>
              <a:t>部品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を組み合わせた入力画面や出力画面の作成支援</a:t>
            </a:r>
          </a:p>
          <a:p>
            <a:r>
              <a:rPr kumimoji="1" lang="ja-JP" altLang="en-US" dirty="0" smtClean="0"/>
              <a:t>利用目的</a:t>
            </a:r>
            <a:r>
              <a:rPr kumimoji="1" lang="en-US" altLang="ja-JP" dirty="0" smtClean="0"/>
              <a:t>1: </a:t>
            </a:r>
            <a:r>
              <a:rPr kumimoji="1" lang="ja-JP" altLang="en-US" dirty="0" smtClean="0"/>
              <a:t>データベースを用いたアプリケーション作成用のツール</a:t>
            </a:r>
          </a:p>
          <a:p>
            <a:r>
              <a:rPr lang="ja-JP" altLang="en-US" dirty="0" smtClean="0"/>
              <a:t>利用目的</a:t>
            </a:r>
            <a:r>
              <a:rPr lang="en-US" altLang="ja-JP" dirty="0" smtClean="0"/>
              <a:t>2: </a:t>
            </a:r>
            <a:r>
              <a:rPr lang="ja-JP" altLang="en-US" dirty="0" smtClean="0"/>
              <a:t>本格的な</a:t>
            </a:r>
            <a:r>
              <a:rPr lang="en-US" altLang="ja-JP" dirty="0" smtClean="0"/>
              <a:t>DBMS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フロントエンドとして利用</a:t>
            </a:r>
          </a:p>
        </p:txBody>
      </p:sp>
    </p:spTree>
    <p:extLst>
      <p:ext uri="{BB962C8B-B14F-4D97-AF65-F5344CB8AC3E}">
        <p14:creationId xmlns:p14="http://schemas.microsoft.com/office/powerpoint/2010/main" val="272493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MS-Access</a:t>
            </a:r>
            <a:r>
              <a:rPr lang="ja-JP" altLang="en-US" dirty="0" smtClean="0"/>
              <a:t>使用の注意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他のオフィスソフトとの違い</a:t>
            </a:r>
          </a:p>
          <a:p>
            <a:pPr lvl="1"/>
            <a:r>
              <a:rPr kumimoji="1" lang="ja-JP" altLang="en-US" dirty="0" smtClean="0"/>
              <a:t>データベースなので「保存」がない．操作の度に自動書き換え</a:t>
            </a:r>
          </a:p>
          <a:p>
            <a:pPr lvl="1"/>
            <a:r>
              <a:rPr lang="ja-JP" altLang="en-US" dirty="0" smtClean="0"/>
              <a:t>原則としてアンドゥがない</a:t>
            </a:r>
          </a:p>
          <a:p>
            <a:pPr lvl="1"/>
            <a:r>
              <a:rPr kumimoji="1" lang="ja-JP" altLang="en-US" dirty="0" smtClean="0"/>
              <a:t>バックアップと復元で対応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0304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情報システム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及び演習</a:t>
            </a:r>
            <a:endParaRPr kumimoji="1" lang="ja-JP" dirty="0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対象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経営学部</a:t>
            </a:r>
          </a:p>
          <a:p>
            <a:r>
              <a:rPr lang="ja-JP" altLang="en-US" dirty="0" smtClean="0"/>
              <a:t>担当</a:t>
            </a:r>
            <a:r>
              <a:rPr lang="en-US" altLang="ja-JP" dirty="0" smtClean="0"/>
              <a:t>: </a:t>
            </a:r>
            <a:r>
              <a:rPr lang="ja-JP" altLang="en-US" dirty="0" smtClean="0"/>
              <a:t>田村仁</a:t>
            </a:r>
            <a:r>
              <a:rPr lang="en-US" altLang="ja-JP" dirty="0" smtClean="0"/>
              <a:t>(</a:t>
            </a:r>
            <a:r>
              <a:rPr lang="ja-JP" altLang="en-US" dirty="0" smtClean="0"/>
              <a:t>非常勤</a:t>
            </a:r>
            <a:r>
              <a:rPr lang="en-US" altLang="ja-JP" dirty="0" smtClean="0"/>
              <a:t>)</a:t>
            </a:r>
            <a:endParaRPr kumimoji="1" lang="ja-JP" dirty="0"/>
          </a:p>
          <a:p>
            <a:r>
              <a:rPr lang="ja-JP" altLang="en-US" dirty="0" smtClean="0"/>
              <a:t>内容</a:t>
            </a:r>
            <a:r>
              <a:rPr lang="en-US" altLang="ja-JP" dirty="0" smtClean="0"/>
              <a:t>: </a:t>
            </a:r>
            <a:r>
              <a:rPr lang="ja-JP" altLang="en-US" dirty="0" smtClean="0"/>
              <a:t>データベースの基礎・</a:t>
            </a:r>
            <a:r>
              <a:rPr lang="en-US" altLang="ja-JP" dirty="0" smtClean="0"/>
              <a:t>MS-Access</a:t>
            </a:r>
            <a:r>
              <a:rPr lang="ja-JP" altLang="en-US" dirty="0" smtClean="0"/>
              <a:t>の操作方法</a:t>
            </a:r>
          </a:p>
          <a:p>
            <a:r>
              <a:rPr lang="ja-JP" altLang="en-US" dirty="0" smtClean="0"/>
              <a:t>目的</a:t>
            </a:r>
            <a:r>
              <a:rPr lang="en-US" altLang="ja-JP" dirty="0" smtClean="0"/>
              <a:t>: </a:t>
            </a:r>
            <a:endParaRPr lang="ja-JP" altLang="en-US" dirty="0" smtClean="0"/>
          </a:p>
          <a:p>
            <a:r>
              <a:rPr lang="ja-JP" altLang="en-US" dirty="0" smtClean="0"/>
              <a:t>できるようになること</a:t>
            </a:r>
            <a:r>
              <a:rPr lang="en-US" altLang="ja-JP" dirty="0" smtClean="0"/>
              <a:t>: </a:t>
            </a:r>
          </a:p>
          <a:p>
            <a:pPr lvl="1"/>
            <a:r>
              <a:rPr lang="ja-JP" altLang="en-US" dirty="0" smtClean="0"/>
              <a:t>データベースの基礎を理解できる．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MS-Access</a:t>
            </a:r>
            <a:r>
              <a:rPr lang="ja-JP" altLang="en-US" dirty="0" smtClean="0"/>
              <a:t>を用いたデータベースシステムを構築できる．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SQL</a:t>
            </a:r>
            <a:r>
              <a:rPr lang="ja-JP" altLang="en-US" dirty="0" smtClean="0"/>
              <a:t>を用いたデータベース操作ができる． </a:t>
            </a:r>
          </a:p>
          <a:p>
            <a:r>
              <a:rPr lang="ja-JP" altLang="en-US" dirty="0" smtClean="0"/>
              <a:t>今年から担当</a:t>
            </a:r>
          </a:p>
          <a:p>
            <a:endParaRPr kumimoji="1" lang="ja-JP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33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Computer_16x9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TechComputer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TechComputer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TechComputer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472324-6816-447D-A73C-4FA00160DF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電子回路のプレゼンテーション (ワイドスクリーン)</Template>
  <TotalTime>0</TotalTime>
  <Words>367</Words>
  <Application>Microsoft Office PowerPoint</Application>
  <PresentationFormat>ワイド画面</PresentationFormat>
  <Paragraphs>68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Meiryo UI</vt:lpstr>
      <vt:lpstr>ＭＳ ゴシック</vt:lpstr>
      <vt:lpstr>Arial</vt:lpstr>
      <vt:lpstr>Candara</vt:lpstr>
      <vt:lpstr>Consolas</vt:lpstr>
      <vt:lpstr>TechComputer_16x9</vt:lpstr>
      <vt:lpstr>情報システム1及び演習</vt:lpstr>
      <vt:lpstr>情報システム1及び演習</vt:lpstr>
      <vt:lpstr>授業予定</vt:lpstr>
      <vt:lpstr>データベースとは?</vt:lpstr>
      <vt:lpstr>リレーショナルデータベースモデル</vt:lpstr>
      <vt:lpstr>SQLとは</vt:lpstr>
      <vt:lpstr>MS-Access</vt:lpstr>
      <vt:lpstr>MS-Access使用の注意</vt:lpstr>
      <vt:lpstr>情報システム1及び演習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2015-03-06T06:49:21Z</dcterms:created>
  <dcterms:modified xsi:type="dcterms:W3CDTF">2015-04-13T10:18:07Z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TC029010269991</vt:lpwstr>
  </property>
</Properties>
</file>